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6" r:id="rId3"/>
    <p:sldId id="278" r:id="rId4"/>
    <p:sldId id="258" r:id="rId5"/>
    <p:sldId id="259" r:id="rId6"/>
    <p:sldId id="279" r:id="rId7"/>
    <p:sldId id="281" r:id="rId8"/>
    <p:sldId id="282" r:id="rId9"/>
    <p:sldId id="277" r:id="rId10"/>
    <p:sldId id="261" r:id="rId11"/>
    <p:sldId id="260" r:id="rId12"/>
    <p:sldId id="264" r:id="rId13"/>
    <p:sldId id="269" r:id="rId14"/>
    <p:sldId id="283" r:id="rId15"/>
    <p:sldId id="265" r:id="rId16"/>
    <p:sldId id="284" r:id="rId17"/>
    <p:sldId id="272" r:id="rId18"/>
    <p:sldId id="276" r:id="rId19"/>
    <p:sldId id="275"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e Crenshaw"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94660"/>
  </p:normalViewPr>
  <p:slideViewPr>
    <p:cSldViewPr snapToGrid="0">
      <p:cViewPr>
        <p:scale>
          <a:sx n="63" d="100"/>
          <a:sy n="63" d="100"/>
        </p:scale>
        <p:origin x="724"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069F11-80CE-4363-95B6-0D4F2E51BE7B}" type="datetimeFigureOut">
              <a:rPr lang="en-US" smtClean="0"/>
              <a:t>10/4/2018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B6813-BBD1-466D-B6C4-0F9C5D4AC760}" type="slidenum">
              <a:rPr lang="en-US" smtClean="0"/>
              <a:t>‹#›</a:t>
            </a:fld>
            <a:endParaRPr lang="en-US" dirty="0"/>
          </a:p>
        </p:txBody>
      </p:sp>
    </p:spTree>
    <p:extLst>
      <p:ext uri="{BB962C8B-B14F-4D97-AF65-F5344CB8AC3E}">
        <p14:creationId xmlns:p14="http://schemas.microsoft.com/office/powerpoint/2010/main" val="2281245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We typically discuss hate crimes. In other words, we talk about the violence facing our community from those outside it, from those who are openly homophobic and transphobic, but what about the violence happening within our community?</a:t>
            </a:r>
            <a:endParaRPr lang="en-US" dirty="0"/>
          </a:p>
        </p:txBody>
      </p:sp>
      <p:sp>
        <p:nvSpPr>
          <p:cNvPr id="4" name="Slide Number Placeholder 3"/>
          <p:cNvSpPr>
            <a:spLocks noGrp="1"/>
          </p:cNvSpPr>
          <p:nvPr>
            <p:ph type="sldNum" sz="quarter" idx="5"/>
          </p:nvPr>
        </p:nvSpPr>
        <p:spPr/>
        <p:txBody>
          <a:bodyPr/>
          <a:lstStyle/>
          <a:p>
            <a:fld id="{BBDB6813-BBD1-466D-B6C4-0F9C5D4AC760}" type="slidenum">
              <a:rPr lang="en-US" smtClean="0"/>
              <a:t>3</a:t>
            </a:fld>
            <a:endParaRPr lang="en-US" dirty="0"/>
          </a:p>
        </p:txBody>
      </p:sp>
    </p:spTree>
    <p:extLst>
      <p:ext uri="{BB962C8B-B14F-4D97-AF65-F5344CB8AC3E}">
        <p14:creationId xmlns:p14="http://schemas.microsoft.com/office/powerpoint/2010/main" val="4247293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dating violence</a:t>
            </a:r>
          </a:p>
        </p:txBody>
      </p:sp>
      <p:sp>
        <p:nvSpPr>
          <p:cNvPr id="4" name="Slide Number Placeholder 3"/>
          <p:cNvSpPr>
            <a:spLocks noGrp="1"/>
          </p:cNvSpPr>
          <p:nvPr>
            <p:ph type="sldNum" sz="quarter" idx="5"/>
          </p:nvPr>
        </p:nvSpPr>
        <p:spPr/>
        <p:txBody>
          <a:bodyPr/>
          <a:lstStyle/>
          <a:p>
            <a:fld id="{BBDB6813-BBD1-466D-B6C4-0F9C5D4AC760}" type="slidenum">
              <a:rPr lang="en-US" smtClean="0"/>
              <a:t>4</a:t>
            </a:fld>
            <a:endParaRPr lang="en-US" dirty="0"/>
          </a:p>
        </p:txBody>
      </p:sp>
    </p:spTree>
    <p:extLst>
      <p:ext uri="{BB962C8B-B14F-4D97-AF65-F5344CB8AC3E}">
        <p14:creationId xmlns:p14="http://schemas.microsoft.com/office/powerpoint/2010/main" val="347758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most studies of IPV in the LGBTQ community focus exclusively on adults, and most studies of teen dating violence fail to take into account respondents’ sexual orientation or gender identity. The limited data available on LGBTQ teen dating violence, however, is cause for concern.</a:t>
            </a:r>
          </a:p>
        </p:txBody>
      </p:sp>
      <p:sp>
        <p:nvSpPr>
          <p:cNvPr id="4" name="Slide Number Placeholder 3"/>
          <p:cNvSpPr>
            <a:spLocks noGrp="1"/>
          </p:cNvSpPr>
          <p:nvPr>
            <p:ph type="sldNum" sz="quarter" idx="5"/>
          </p:nvPr>
        </p:nvSpPr>
        <p:spPr/>
        <p:txBody>
          <a:bodyPr/>
          <a:lstStyle/>
          <a:p>
            <a:fld id="{BBDB6813-BBD1-466D-B6C4-0F9C5D4AC760}" type="slidenum">
              <a:rPr lang="en-US" smtClean="0"/>
              <a:t>7</a:t>
            </a:fld>
            <a:endParaRPr lang="en-US" dirty="0"/>
          </a:p>
        </p:txBody>
      </p:sp>
    </p:spTree>
    <p:extLst>
      <p:ext uri="{BB962C8B-B14F-4D97-AF65-F5344CB8AC3E}">
        <p14:creationId xmlns:p14="http://schemas.microsoft.com/office/powerpoint/2010/main" val="4073662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both heterosexual and homosexual relationships to perpetuate abuse by instilling the belief that each partner is both a perpetrator and a victim. The Power and Control Wheel for LGBTQ Relationships includes mutual abuse as a way a batterer rationalizes the violence in a relationship</a:t>
            </a:r>
          </a:p>
        </p:txBody>
      </p:sp>
      <p:sp>
        <p:nvSpPr>
          <p:cNvPr id="4" name="Slide Number Placeholder 3"/>
          <p:cNvSpPr>
            <a:spLocks noGrp="1"/>
          </p:cNvSpPr>
          <p:nvPr>
            <p:ph type="sldNum" sz="quarter" idx="5"/>
          </p:nvPr>
        </p:nvSpPr>
        <p:spPr/>
        <p:txBody>
          <a:bodyPr/>
          <a:lstStyle/>
          <a:p>
            <a:fld id="{BBDB6813-BBD1-466D-B6C4-0F9C5D4AC760}" type="slidenum">
              <a:rPr lang="en-US" smtClean="0"/>
              <a:t>9</a:t>
            </a:fld>
            <a:endParaRPr lang="en-US" dirty="0"/>
          </a:p>
        </p:txBody>
      </p:sp>
    </p:spTree>
    <p:extLst>
      <p:ext uri="{BB962C8B-B14F-4D97-AF65-F5344CB8AC3E}">
        <p14:creationId xmlns:p14="http://schemas.microsoft.com/office/powerpoint/2010/main" val="3157265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DB6813-BBD1-466D-B6C4-0F9C5D4AC760}" type="slidenum">
              <a:rPr lang="en-US" smtClean="0"/>
              <a:t>10</a:t>
            </a:fld>
            <a:endParaRPr lang="en-US" dirty="0"/>
          </a:p>
        </p:txBody>
      </p:sp>
    </p:spTree>
    <p:extLst>
      <p:ext uri="{BB962C8B-B14F-4D97-AF65-F5344CB8AC3E}">
        <p14:creationId xmlns:p14="http://schemas.microsoft.com/office/powerpoint/2010/main" val="3503378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 it is worth noting that existing curricula on teen dating violence and related topics like sex education or domestic or sexual violence prevention education are rarely inclusive of LGBTQQ youth. Only four U.S. states and the District of Columbia require school sex education curricula to include LGBTQQ-specific content.</a:t>
            </a:r>
            <a:endParaRPr lang="en-US" dirty="0"/>
          </a:p>
        </p:txBody>
      </p:sp>
      <p:sp>
        <p:nvSpPr>
          <p:cNvPr id="4" name="Slide Number Placeholder 3"/>
          <p:cNvSpPr>
            <a:spLocks noGrp="1"/>
          </p:cNvSpPr>
          <p:nvPr>
            <p:ph type="sldNum" sz="quarter" idx="5"/>
          </p:nvPr>
        </p:nvSpPr>
        <p:spPr/>
        <p:txBody>
          <a:bodyPr/>
          <a:lstStyle/>
          <a:p>
            <a:fld id="{BBDB6813-BBD1-466D-B6C4-0F9C5D4AC760}" type="slidenum">
              <a:rPr lang="en-US" smtClean="0"/>
              <a:t>20</a:t>
            </a:fld>
            <a:endParaRPr lang="en-US" dirty="0"/>
          </a:p>
        </p:txBody>
      </p:sp>
    </p:spTree>
    <p:extLst>
      <p:ext uri="{BB962C8B-B14F-4D97-AF65-F5344CB8AC3E}">
        <p14:creationId xmlns:p14="http://schemas.microsoft.com/office/powerpoint/2010/main" val="343336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1519971733"/>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4041097991"/>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146945575"/>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801FA-A78E-427D-ACD5-72C0222F99A8}"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44100" y="5505848"/>
            <a:ext cx="2247900" cy="1342230"/>
          </a:xfrm>
          <a:prstGeom prst="rect">
            <a:avLst/>
          </a:prstGeom>
        </p:spPr>
      </p:pic>
    </p:spTree>
    <p:extLst>
      <p:ext uri="{BB962C8B-B14F-4D97-AF65-F5344CB8AC3E}">
        <p14:creationId xmlns:p14="http://schemas.microsoft.com/office/powerpoint/2010/main" val="3798311112"/>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1151971785"/>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60833849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2983019507"/>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329703932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2444631121"/>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271314730"/>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A05ECC-A14A-4FB8-AE17-4D04E64A4D7D}"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7801FA-A78E-427D-ACD5-72C0222F99A8}" type="slidenum">
              <a:rPr lang="en-US" smtClean="0"/>
              <a:t>‹#›</a:t>
            </a:fld>
            <a:endParaRPr lang="en-US" dirty="0"/>
          </a:p>
        </p:txBody>
      </p:sp>
    </p:spTree>
    <p:extLst>
      <p:ext uri="{BB962C8B-B14F-4D97-AF65-F5344CB8AC3E}">
        <p14:creationId xmlns:p14="http://schemas.microsoft.com/office/powerpoint/2010/main" val="2915084492"/>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24">
              <a:srgbClr val="C1D4E6"/>
            </a:gs>
            <a:gs pos="0">
              <a:schemeClr val="bg1">
                <a:lumMod val="8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A05ECC-A14A-4FB8-AE17-4D04E64A4D7D}" type="datetimeFigureOut">
              <a:rPr lang="en-US" smtClean="0"/>
              <a:t>10/4/2018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801FA-A78E-427D-ACD5-72C0222F99A8}" type="slidenum">
              <a:rPr lang="en-US" smtClean="0"/>
              <a:t>‹#›</a:t>
            </a:fld>
            <a:endParaRPr lang="en-US" dirty="0"/>
          </a:p>
        </p:txBody>
      </p:sp>
    </p:spTree>
    <p:extLst>
      <p:ext uri="{BB962C8B-B14F-4D97-AF65-F5344CB8AC3E}">
        <p14:creationId xmlns:p14="http://schemas.microsoft.com/office/powerpoint/2010/main" val="424678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rainn.org/about-national-sexual-assault-telephone-hotline" TargetMode="External"/><Relationship Id="rId13" Type="http://schemas.openxmlformats.org/officeDocument/2006/relationships/hyperlink" Target="http://gmdvp.org/gmdvp/" TargetMode="External"/><Relationship Id="rId3" Type="http://schemas.openxmlformats.org/officeDocument/2006/relationships/hyperlink" Target="http://www.avp.org/" TargetMode="External"/><Relationship Id="rId7" Type="http://schemas.openxmlformats.org/officeDocument/2006/relationships/hyperlink" Target="https://forge-forward.org/wp-content/docs/Lets-Talk-Therapist-Guide.pdf" TargetMode="External"/><Relationship Id="rId12" Type="http://schemas.openxmlformats.org/officeDocument/2006/relationships/hyperlink" Target="http://www.volunteerlogin.org/chat/" TargetMode="External"/><Relationship Id="rId2" Type="http://schemas.openxmlformats.org/officeDocument/2006/relationships/notesSlide" Target="../notesSlides/notesSlide6.xml"/><Relationship Id="rId16" Type="http://schemas.openxmlformats.org/officeDocument/2006/relationships/hyperlink" Target="http://www.facebook.com/rainbow.response.coalition" TargetMode="External"/><Relationship Id="rId1" Type="http://schemas.openxmlformats.org/officeDocument/2006/relationships/slideLayout" Target="../slideLayouts/slideLayout2.xml"/><Relationship Id="rId6" Type="http://schemas.openxmlformats.org/officeDocument/2006/relationships/hyperlink" Target="http://forge-forward.org/anti-violence/for-survivors/referrals-and-information/" TargetMode="External"/><Relationship Id="rId11" Type="http://schemas.openxmlformats.org/officeDocument/2006/relationships/hyperlink" Target="https://www.glbthotline.org/" TargetMode="External"/><Relationship Id="rId5" Type="http://schemas.openxmlformats.org/officeDocument/2006/relationships/hyperlink" Target="http://forge-forward.org/" TargetMode="External"/><Relationship Id="rId15" Type="http://schemas.openxmlformats.org/officeDocument/2006/relationships/hyperlink" Target="http://www.rainbowresponse.org/" TargetMode="External"/><Relationship Id="rId10" Type="http://schemas.openxmlformats.org/officeDocument/2006/relationships/hyperlink" Target="http://www.loveisrespect.org/" TargetMode="External"/><Relationship Id="rId4" Type="http://schemas.openxmlformats.org/officeDocument/2006/relationships/hyperlink" Target="http://tnlr.org/" TargetMode="External"/><Relationship Id="rId9" Type="http://schemas.openxmlformats.org/officeDocument/2006/relationships/hyperlink" Target="https://hotline.rainn.org/online/terms-of-service.jsp" TargetMode="External"/><Relationship Id="rId14" Type="http://schemas.openxmlformats.org/officeDocument/2006/relationships/hyperlink" Target="http://nwnetwork.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078173"/>
            <a:ext cx="9144000" cy="3780429"/>
          </a:xfrm>
        </p:spPr>
        <p:txBody>
          <a:bodyPr>
            <a:normAutofit fontScale="90000"/>
          </a:bodyPr>
          <a:lstStyle/>
          <a:p>
            <a:r>
              <a:rPr lang="en-US" dirty="0">
                <a:solidFill>
                  <a:srgbClr val="7030A0"/>
                </a:solidFill>
                <a:effectLst>
                  <a:outerShdw blurRad="38100" dist="38100" dir="2700000" algn="tl">
                    <a:srgbClr val="000000">
                      <a:alpha val="43137"/>
                    </a:srgbClr>
                  </a:outerShdw>
                </a:effectLst>
              </a:rPr>
              <a:t>Discussion on Intimate Partner Violence and Its Impact on the Lesbian, Gay, Bisexual,  Transgender and Queer youth</a:t>
            </a:r>
          </a:p>
        </p:txBody>
      </p:sp>
      <p:sp>
        <p:nvSpPr>
          <p:cNvPr id="3" name="Subtitle 2"/>
          <p:cNvSpPr>
            <a:spLocks noGrp="1"/>
          </p:cNvSpPr>
          <p:nvPr>
            <p:ph type="subTitle" idx="1"/>
          </p:nvPr>
        </p:nvSpPr>
        <p:spPr>
          <a:xfrm>
            <a:off x="2920622" y="5917928"/>
            <a:ext cx="6628262" cy="750627"/>
          </a:xfrm>
        </p:spPr>
        <p:txBody>
          <a:bodyPr>
            <a:normAutofit fontScale="92500" lnSpcReduction="20000"/>
          </a:bodyPr>
          <a:lstStyle/>
          <a:p>
            <a:pPr algn="r"/>
            <a:r>
              <a:rPr lang="en-US" dirty="0"/>
              <a:t>Presenter: June Crenshaw</a:t>
            </a:r>
          </a:p>
          <a:p>
            <a:pPr algn="r"/>
            <a:r>
              <a:rPr lang="en-US" dirty="0"/>
              <a:t>Rainbow Response Coalition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7206" y="4977856"/>
            <a:ext cx="2474794" cy="1880144"/>
          </a:xfrm>
          <a:prstGeom prst="rect">
            <a:avLst/>
          </a:prstGeom>
        </p:spPr>
      </p:pic>
    </p:spTree>
    <p:extLst>
      <p:ext uri="{BB962C8B-B14F-4D97-AF65-F5344CB8AC3E}">
        <p14:creationId xmlns:p14="http://schemas.microsoft.com/office/powerpoint/2010/main" val="249305829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924"/>
            <a:ext cx="10515600" cy="1055783"/>
          </a:xfrm>
        </p:spPr>
        <p:txBody>
          <a:bodyPr>
            <a:normAutofit fontScale="90000"/>
          </a:bodyPr>
          <a:lstStyle/>
          <a:p>
            <a:pPr algn="ctr"/>
            <a:r>
              <a:rPr lang="en-US" u="sng" dirty="0">
                <a:solidFill>
                  <a:srgbClr val="7030A0"/>
                </a:solidFill>
                <a:effectLst>
                  <a:outerShdw blurRad="38100" dist="38100" dir="2700000" algn="tl">
                    <a:srgbClr val="000000">
                      <a:alpha val="43137"/>
                    </a:srgbClr>
                  </a:outerShdw>
                </a:effectLst>
              </a:rPr>
              <a:t>Rainbow Response Conducted two surveys (2009 and 2013)</a:t>
            </a:r>
          </a:p>
        </p:txBody>
      </p:sp>
      <p:sp>
        <p:nvSpPr>
          <p:cNvPr id="3" name="Content Placeholder 2"/>
          <p:cNvSpPr>
            <a:spLocks noGrp="1"/>
          </p:cNvSpPr>
          <p:nvPr>
            <p:ph idx="1"/>
          </p:nvPr>
        </p:nvSpPr>
        <p:spPr>
          <a:xfrm>
            <a:off x="838200" y="1442720"/>
            <a:ext cx="10515600" cy="4316636"/>
          </a:xfrm>
        </p:spPr>
        <p:txBody>
          <a:bodyPr>
            <a:normAutofit/>
          </a:bodyPr>
          <a:lstStyle/>
          <a:p>
            <a:r>
              <a:rPr lang="en-US" dirty="0">
                <a:solidFill>
                  <a:srgbClr val="7030A0"/>
                </a:solidFill>
              </a:rPr>
              <a:t>Our research found that only </a:t>
            </a:r>
            <a:r>
              <a:rPr lang="en-US" b="1" dirty="0">
                <a:solidFill>
                  <a:srgbClr val="7030A0"/>
                </a:solidFill>
              </a:rPr>
              <a:t>16% </a:t>
            </a:r>
            <a:r>
              <a:rPr lang="en-US" dirty="0">
                <a:solidFill>
                  <a:srgbClr val="7030A0"/>
                </a:solidFill>
              </a:rPr>
              <a:t>of those individuals who reported being abused sought help or reported abuse to authorities.</a:t>
            </a:r>
          </a:p>
          <a:p>
            <a:r>
              <a:rPr lang="en-US" dirty="0">
                <a:solidFill>
                  <a:srgbClr val="7030A0"/>
                </a:solidFill>
              </a:rPr>
              <a:t> Lesbian and Transgender women victims were more likely to experience violence in shelters due to IPV (4.9 times).</a:t>
            </a:r>
          </a:p>
          <a:p>
            <a:r>
              <a:rPr lang="en-US" dirty="0">
                <a:solidFill>
                  <a:srgbClr val="7030A0"/>
                </a:solidFill>
              </a:rPr>
              <a:t>Transgender women were 5.2 times more likely to experience police violence when interacting with the police after an IPV incident.</a:t>
            </a:r>
          </a:p>
          <a:p>
            <a:endParaRPr lang="en-US" dirty="0"/>
          </a:p>
        </p:txBody>
      </p:sp>
      <p:sp>
        <p:nvSpPr>
          <p:cNvPr id="4" name="Rectangle 3"/>
          <p:cNvSpPr/>
          <p:nvPr/>
        </p:nvSpPr>
        <p:spPr>
          <a:xfrm>
            <a:off x="1910080" y="6065520"/>
            <a:ext cx="6619771" cy="307777"/>
          </a:xfrm>
          <a:prstGeom prst="rect">
            <a:avLst/>
          </a:prstGeom>
        </p:spPr>
        <p:txBody>
          <a:bodyPr wrap="square">
            <a:spAutoFit/>
          </a:bodyPr>
          <a:lstStyle/>
          <a:p>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p>
        </p:txBody>
      </p:sp>
    </p:spTree>
    <p:extLst>
      <p:ext uri="{BB962C8B-B14F-4D97-AF65-F5344CB8AC3E}">
        <p14:creationId xmlns:p14="http://schemas.microsoft.com/office/powerpoint/2010/main" val="57051949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lstStyle/>
          <a:p>
            <a:pPr algn="ctr"/>
            <a:r>
              <a:rPr lang="en-US" u="sng" dirty="0">
                <a:solidFill>
                  <a:srgbClr val="7030A0"/>
                </a:solidFill>
                <a:effectLst>
                  <a:outerShdw blurRad="38100" dist="38100" dir="2700000" algn="tl">
                    <a:srgbClr val="000000">
                      <a:alpha val="43137"/>
                    </a:srgbClr>
                  </a:outerShdw>
                </a:effectLst>
              </a:rPr>
              <a:t>Barriers to Seeking Services and Support</a:t>
            </a:r>
          </a:p>
        </p:txBody>
      </p:sp>
      <p:sp>
        <p:nvSpPr>
          <p:cNvPr id="3" name="Content Placeholder 2"/>
          <p:cNvSpPr>
            <a:spLocks noGrp="1"/>
          </p:cNvSpPr>
          <p:nvPr>
            <p:ph idx="1"/>
          </p:nvPr>
        </p:nvSpPr>
        <p:spPr>
          <a:xfrm>
            <a:off x="838200" y="1241946"/>
            <a:ext cx="10515600" cy="4935017"/>
          </a:xfrm>
        </p:spPr>
        <p:txBody>
          <a:bodyPr>
            <a:normAutofit fontScale="92500"/>
          </a:bodyPr>
          <a:lstStyle/>
          <a:p>
            <a:r>
              <a:rPr lang="en-US" sz="3600" dirty="0">
                <a:solidFill>
                  <a:srgbClr val="7030A0"/>
                </a:solidFill>
              </a:rPr>
              <a:t>IPV is a devastating and deadly problem facing LGBTQ communities.  </a:t>
            </a:r>
          </a:p>
          <a:p>
            <a:r>
              <a:rPr lang="en-US" sz="3600" dirty="0">
                <a:solidFill>
                  <a:srgbClr val="7030A0"/>
                </a:solidFill>
              </a:rPr>
              <a:t>We know that IPV is all too common and way too hidden in our communities, in fact it is nearly invisible.  </a:t>
            </a:r>
          </a:p>
          <a:p>
            <a:pPr lvl="1">
              <a:buFont typeface="Wingdings" panose="05000000000000000000" pitchFamily="2" charset="2"/>
              <a:buChar char="Ø"/>
            </a:pPr>
            <a:r>
              <a:rPr lang="en-US" sz="3200" dirty="0">
                <a:solidFill>
                  <a:srgbClr val="7030A0"/>
                </a:solidFill>
              </a:rPr>
              <a:t>Most domestic violence research, programs and outreach frame the issue as something that only happens in heterosexual relationships. </a:t>
            </a:r>
          </a:p>
          <a:p>
            <a:r>
              <a:rPr lang="en-US" sz="3600" dirty="0">
                <a:solidFill>
                  <a:srgbClr val="7030A0"/>
                </a:solidFill>
              </a:rPr>
              <a:t>LGBTQ youth report feeling unsafe with law enforcement.</a:t>
            </a:r>
          </a:p>
          <a:p>
            <a:pPr lvl="1"/>
            <a:r>
              <a:rPr lang="en-US" sz="3200" dirty="0">
                <a:solidFill>
                  <a:srgbClr val="7030A0"/>
                </a:solidFill>
              </a:rPr>
              <a:t>Maybe afraid to report because of their own criminal history.</a:t>
            </a:r>
          </a:p>
          <a:p>
            <a:endParaRPr lang="en-US" sz="3600" dirty="0"/>
          </a:p>
          <a:p>
            <a:endParaRPr lang="en-US" dirty="0"/>
          </a:p>
        </p:txBody>
      </p:sp>
    </p:spTree>
    <p:extLst>
      <p:ext uri="{BB962C8B-B14F-4D97-AF65-F5344CB8AC3E}">
        <p14:creationId xmlns:p14="http://schemas.microsoft.com/office/powerpoint/2010/main" val="62124745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030" y="105818"/>
            <a:ext cx="10515600" cy="999651"/>
          </a:xfrm>
        </p:spPr>
        <p:txBody>
          <a:bodyPr/>
          <a:lstStyle/>
          <a:p>
            <a:pPr algn="ctr"/>
            <a:r>
              <a:rPr lang="en-US" u="sng" dirty="0">
                <a:solidFill>
                  <a:srgbClr val="7030A0"/>
                </a:solidFill>
                <a:effectLst>
                  <a:outerShdw blurRad="38100" dist="38100" dir="2700000" algn="tl">
                    <a:srgbClr val="000000">
                      <a:alpha val="43137"/>
                    </a:srgbClr>
                  </a:outerShdw>
                </a:effectLst>
              </a:rPr>
              <a:t>Barriers to Seeking Services and Support</a:t>
            </a:r>
          </a:p>
        </p:txBody>
      </p:sp>
      <p:sp>
        <p:nvSpPr>
          <p:cNvPr id="3" name="Content Placeholder 2"/>
          <p:cNvSpPr>
            <a:spLocks noGrp="1"/>
          </p:cNvSpPr>
          <p:nvPr>
            <p:ph idx="1"/>
          </p:nvPr>
        </p:nvSpPr>
        <p:spPr>
          <a:xfrm>
            <a:off x="838200" y="1105469"/>
            <a:ext cx="10515600" cy="5199797"/>
          </a:xfrm>
        </p:spPr>
        <p:txBody>
          <a:bodyPr anchor="t">
            <a:normAutofit lnSpcReduction="10000"/>
          </a:bodyPr>
          <a:lstStyle/>
          <a:p>
            <a:r>
              <a:rPr lang="en-US" sz="3200" dirty="0">
                <a:solidFill>
                  <a:srgbClr val="7030A0"/>
                </a:solidFill>
              </a:rPr>
              <a:t>LGBTQ youth are not aware of protection, resources and services available to them.</a:t>
            </a:r>
          </a:p>
          <a:p>
            <a:r>
              <a:rPr lang="en-US" sz="3200" dirty="0">
                <a:solidFill>
                  <a:srgbClr val="7030A0"/>
                </a:solidFill>
              </a:rPr>
              <a:t>Some of the most common reasons LGBTQ people reported not leaving an abusive relationship included “didn't know/realize it was abusive” and “was not aware of resources available to them”.  </a:t>
            </a:r>
          </a:p>
          <a:p>
            <a:pPr lvl="1">
              <a:buFont typeface="Wingdings" panose="05000000000000000000" pitchFamily="2" charset="2"/>
              <a:buChar char="Ø"/>
            </a:pPr>
            <a:r>
              <a:rPr lang="en-US" sz="3200" dirty="0">
                <a:solidFill>
                  <a:srgbClr val="7030A0"/>
                </a:solidFill>
              </a:rPr>
              <a:t>Our survey results indicate that 60% of all respondents are not even sure that local laws protect LGBTQ victims.  </a:t>
            </a:r>
          </a:p>
          <a:p>
            <a:r>
              <a:rPr lang="en-US" sz="3200" dirty="0">
                <a:solidFill>
                  <a:srgbClr val="7030A0"/>
                </a:solidFill>
              </a:rPr>
              <a:t>Victims of LGBTQ partner violence may remain silent, fearing that they will be denied protection by law enforcement or by judges who believe in antiquated gender roles and stereotypes. </a:t>
            </a:r>
          </a:p>
          <a:p>
            <a:endParaRPr lang="en-US" sz="2400" dirty="0"/>
          </a:p>
          <a:p>
            <a:pPr marL="0" indent="0">
              <a:buNone/>
            </a:pPr>
            <a:endParaRPr lang="en-US" dirty="0"/>
          </a:p>
        </p:txBody>
      </p:sp>
    </p:spTree>
    <p:extLst>
      <p:ext uri="{BB962C8B-B14F-4D97-AF65-F5344CB8AC3E}">
        <p14:creationId xmlns:p14="http://schemas.microsoft.com/office/powerpoint/2010/main" val="215208838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1286"/>
          </a:xfrm>
        </p:spPr>
        <p:txBody>
          <a:bodyPr/>
          <a:lstStyle/>
          <a:p>
            <a:pPr algn="ctr"/>
            <a:r>
              <a:rPr lang="en-US" u="sng" dirty="0">
                <a:solidFill>
                  <a:srgbClr val="7030A0"/>
                </a:solidFill>
                <a:effectLst>
                  <a:outerShdw blurRad="38100" dist="38100" dir="2700000" algn="tl">
                    <a:srgbClr val="000000">
                      <a:alpha val="43137"/>
                    </a:srgbClr>
                  </a:outerShdw>
                </a:effectLst>
              </a:rPr>
              <a:t>Barriers to Seeking Services and Support</a:t>
            </a:r>
          </a:p>
        </p:txBody>
      </p:sp>
      <p:sp>
        <p:nvSpPr>
          <p:cNvPr id="3" name="Content Placeholder 2"/>
          <p:cNvSpPr>
            <a:spLocks noGrp="1"/>
          </p:cNvSpPr>
          <p:nvPr>
            <p:ph idx="1"/>
          </p:nvPr>
        </p:nvSpPr>
        <p:spPr>
          <a:xfrm>
            <a:off x="838200" y="1146412"/>
            <a:ext cx="10515600" cy="5030551"/>
          </a:xfrm>
        </p:spPr>
        <p:txBody>
          <a:bodyPr>
            <a:normAutofit fontScale="92500" lnSpcReduction="10000"/>
          </a:bodyPr>
          <a:lstStyle/>
          <a:p>
            <a:r>
              <a:rPr lang="en-US" sz="3200" dirty="0">
                <a:solidFill>
                  <a:srgbClr val="7030A0"/>
                </a:solidFill>
              </a:rPr>
              <a:t>The stigma and shame around partner violence - combined with the stigma and shame around our sexual orientation or gender expression– may cause many survivors to remain silent and prevent them from seeking help.</a:t>
            </a:r>
          </a:p>
          <a:p>
            <a:pPr lvl="1">
              <a:buFont typeface="Wingdings" panose="05000000000000000000" pitchFamily="2" charset="2"/>
              <a:buChar char="Ø"/>
            </a:pPr>
            <a:r>
              <a:rPr lang="en-US" sz="3200" dirty="0">
                <a:solidFill>
                  <a:srgbClr val="7030A0"/>
                </a:solidFill>
              </a:rPr>
              <a:t>Shame, secrecy and social taboo keeps us silent. </a:t>
            </a:r>
          </a:p>
          <a:p>
            <a:pPr lvl="1">
              <a:buFont typeface="Wingdings" panose="05000000000000000000" pitchFamily="2" charset="2"/>
              <a:buChar char="Ø"/>
            </a:pPr>
            <a:r>
              <a:rPr lang="en-US" sz="3200" dirty="0">
                <a:solidFill>
                  <a:srgbClr val="7030A0"/>
                </a:solidFill>
              </a:rPr>
              <a:t>The Code of Silence - there is so much hate and violence directed at us from society it feels wrong to report other LGBTQ folks.</a:t>
            </a:r>
          </a:p>
          <a:p>
            <a:pPr lvl="0"/>
            <a:r>
              <a:rPr lang="en-US" sz="3200" dirty="0">
                <a:solidFill>
                  <a:srgbClr val="7030A0"/>
                </a:solidFill>
              </a:rPr>
              <a:t>There is a big gap between lived and legal experience, especially in “people of color” communities.  </a:t>
            </a:r>
          </a:p>
          <a:p>
            <a:pPr lvl="0"/>
            <a:r>
              <a:rPr lang="en-US" sz="3200" dirty="0">
                <a:solidFill>
                  <a:srgbClr val="7030A0"/>
                </a:solidFill>
              </a:rPr>
              <a:t>We are sometimes without the support of family, friends and community.</a:t>
            </a:r>
          </a:p>
          <a:p>
            <a:pPr lvl="0"/>
            <a:endParaRPr lang="en-US" sz="3600" dirty="0"/>
          </a:p>
          <a:p>
            <a:endParaRPr lang="en-US" sz="3200" dirty="0"/>
          </a:p>
          <a:p>
            <a:pPr lvl="0"/>
            <a:endParaRPr lang="en-US" sz="3200" dirty="0"/>
          </a:p>
          <a:p>
            <a:endParaRPr lang="en-US" dirty="0"/>
          </a:p>
        </p:txBody>
      </p:sp>
    </p:spTree>
    <p:extLst>
      <p:ext uri="{BB962C8B-B14F-4D97-AF65-F5344CB8AC3E}">
        <p14:creationId xmlns:p14="http://schemas.microsoft.com/office/powerpoint/2010/main" val="2249851885"/>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1286"/>
          </a:xfrm>
        </p:spPr>
        <p:txBody>
          <a:bodyPr/>
          <a:lstStyle/>
          <a:p>
            <a:pPr algn="ctr"/>
            <a:r>
              <a:rPr lang="en-US" u="sng" dirty="0">
                <a:solidFill>
                  <a:srgbClr val="7030A0"/>
                </a:solidFill>
                <a:effectLst>
                  <a:outerShdw blurRad="38100" dist="38100" dir="2700000" algn="tl">
                    <a:srgbClr val="000000">
                      <a:alpha val="43137"/>
                    </a:srgbClr>
                  </a:outerShdw>
                </a:effectLst>
              </a:rPr>
              <a:t>Barriers to Seeking Services and Support</a:t>
            </a:r>
          </a:p>
        </p:txBody>
      </p:sp>
      <p:sp>
        <p:nvSpPr>
          <p:cNvPr id="3" name="Content Placeholder 2"/>
          <p:cNvSpPr>
            <a:spLocks noGrp="1"/>
          </p:cNvSpPr>
          <p:nvPr>
            <p:ph idx="1"/>
          </p:nvPr>
        </p:nvSpPr>
        <p:spPr>
          <a:xfrm>
            <a:off x="838200" y="1146412"/>
            <a:ext cx="10515600" cy="5030551"/>
          </a:xfrm>
        </p:spPr>
        <p:txBody>
          <a:bodyPr anchor="b">
            <a:normAutofit/>
          </a:bodyPr>
          <a:lstStyle/>
          <a:p>
            <a:pPr lvl="0"/>
            <a:r>
              <a:rPr lang="en-US" sz="3200" dirty="0">
                <a:solidFill>
                  <a:srgbClr val="7030A0"/>
                </a:solidFill>
              </a:rPr>
              <a:t>Youth don’t feel as though they are going to be believed.</a:t>
            </a:r>
          </a:p>
          <a:p>
            <a:pPr lvl="0"/>
            <a:r>
              <a:rPr lang="en-US" sz="3200" dirty="0">
                <a:solidFill>
                  <a:srgbClr val="7030A0"/>
                </a:solidFill>
              </a:rPr>
              <a:t>Youth are forced to tell their traumatic story over and over to several different providers and law enforcement. </a:t>
            </a:r>
          </a:p>
          <a:p>
            <a:pPr lvl="0"/>
            <a:r>
              <a:rPr lang="en-US" sz="3200" dirty="0">
                <a:solidFill>
                  <a:srgbClr val="7030A0"/>
                </a:solidFill>
              </a:rPr>
              <a:t>Youth are afraid of losing the only family and friends they have if they report abuse. </a:t>
            </a:r>
          </a:p>
          <a:p>
            <a:pPr lvl="0"/>
            <a:endParaRPr lang="en-US" sz="3600" dirty="0"/>
          </a:p>
          <a:p>
            <a:endParaRPr lang="en-US" sz="3200" dirty="0"/>
          </a:p>
          <a:p>
            <a:pPr lvl="0"/>
            <a:endParaRPr lang="en-US" sz="3200" dirty="0"/>
          </a:p>
          <a:p>
            <a:endParaRPr lang="en-US" dirty="0"/>
          </a:p>
        </p:txBody>
      </p:sp>
    </p:spTree>
    <p:extLst>
      <p:ext uri="{BB962C8B-B14F-4D97-AF65-F5344CB8AC3E}">
        <p14:creationId xmlns:p14="http://schemas.microsoft.com/office/powerpoint/2010/main" val="143695979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352"/>
            <a:ext cx="10515600" cy="943426"/>
          </a:xfrm>
        </p:spPr>
        <p:txBody>
          <a:bodyPr/>
          <a:lstStyle/>
          <a:p>
            <a:pPr algn="ctr"/>
            <a:r>
              <a:rPr lang="en-US" u="sng" dirty="0">
                <a:solidFill>
                  <a:srgbClr val="7030A0"/>
                </a:solidFill>
                <a:effectLst>
                  <a:outerShdw blurRad="38100" dist="38100" dir="2700000" algn="tl">
                    <a:srgbClr val="000000">
                      <a:alpha val="43137"/>
                    </a:srgbClr>
                  </a:outerShdw>
                </a:effectLst>
              </a:rPr>
              <a:t>What Can We do?</a:t>
            </a:r>
          </a:p>
        </p:txBody>
      </p:sp>
      <p:sp>
        <p:nvSpPr>
          <p:cNvPr id="3" name="Content Placeholder 2"/>
          <p:cNvSpPr>
            <a:spLocks noGrp="1"/>
          </p:cNvSpPr>
          <p:nvPr>
            <p:ph idx="1"/>
          </p:nvPr>
        </p:nvSpPr>
        <p:spPr>
          <a:xfrm>
            <a:off x="838200" y="928048"/>
            <a:ext cx="10515600" cy="4544703"/>
          </a:xfrm>
        </p:spPr>
        <p:txBody>
          <a:bodyPr>
            <a:normAutofit/>
          </a:bodyPr>
          <a:lstStyle/>
          <a:p>
            <a:r>
              <a:rPr lang="en-US" sz="3200" dirty="0">
                <a:solidFill>
                  <a:srgbClr val="7030A0"/>
                </a:solidFill>
              </a:rPr>
              <a:t>A coordinated response to intimate partner violence and the public safety of the LGBTQ youth.  </a:t>
            </a:r>
          </a:p>
          <a:p>
            <a:r>
              <a:rPr lang="en-US" sz="3200" dirty="0">
                <a:solidFill>
                  <a:srgbClr val="7030A0"/>
                </a:solidFill>
              </a:rPr>
              <a:t>Youth led or youth involved collaboration.</a:t>
            </a:r>
          </a:p>
          <a:p>
            <a:r>
              <a:rPr lang="en-US" sz="3200" dirty="0">
                <a:solidFill>
                  <a:srgbClr val="7030A0"/>
                </a:solidFill>
              </a:rPr>
              <a:t>Provide training to first responders. </a:t>
            </a:r>
          </a:p>
          <a:p>
            <a:r>
              <a:rPr lang="en-US" sz="3200" dirty="0">
                <a:solidFill>
                  <a:srgbClr val="7030A0"/>
                </a:solidFill>
              </a:rPr>
              <a:t>Utilize a wide-spread campaign to improve education, outreach and support to LGBTQ youth.</a:t>
            </a:r>
          </a:p>
          <a:p>
            <a:r>
              <a:rPr lang="en-US" sz="3200" dirty="0">
                <a:solidFill>
                  <a:srgbClr val="7030A0"/>
                </a:solidFill>
              </a:rPr>
              <a:t>Think holistically with assessment, treatment, program planning, forms, etc.</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4239993816"/>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352"/>
            <a:ext cx="10515600" cy="943426"/>
          </a:xfrm>
        </p:spPr>
        <p:txBody>
          <a:bodyPr/>
          <a:lstStyle/>
          <a:p>
            <a:pPr algn="ctr"/>
            <a:r>
              <a:rPr lang="en-US" u="sng" dirty="0">
                <a:solidFill>
                  <a:srgbClr val="7030A0"/>
                </a:solidFill>
                <a:effectLst>
                  <a:outerShdw blurRad="38100" dist="38100" dir="2700000" algn="tl">
                    <a:srgbClr val="000000">
                      <a:alpha val="43137"/>
                    </a:srgbClr>
                  </a:outerShdw>
                </a:effectLst>
              </a:rPr>
              <a:t>What Can We do?</a:t>
            </a:r>
          </a:p>
        </p:txBody>
      </p:sp>
      <p:sp>
        <p:nvSpPr>
          <p:cNvPr id="3" name="Content Placeholder 2"/>
          <p:cNvSpPr>
            <a:spLocks noGrp="1"/>
          </p:cNvSpPr>
          <p:nvPr>
            <p:ph idx="1"/>
          </p:nvPr>
        </p:nvSpPr>
        <p:spPr>
          <a:xfrm>
            <a:off x="838200" y="928048"/>
            <a:ext cx="10515600" cy="4544703"/>
          </a:xfrm>
        </p:spPr>
        <p:txBody>
          <a:bodyPr>
            <a:normAutofit/>
          </a:bodyPr>
          <a:lstStyle/>
          <a:p>
            <a:r>
              <a:rPr lang="en-US" sz="3200" dirty="0">
                <a:solidFill>
                  <a:srgbClr val="7030A0"/>
                </a:solidFill>
              </a:rPr>
              <a:t>Provide culturally specific services and support to the underserved and marginalized communities.  </a:t>
            </a:r>
          </a:p>
          <a:p>
            <a:r>
              <a:rPr lang="en-US" sz="3200" dirty="0">
                <a:solidFill>
                  <a:srgbClr val="7030A0"/>
                </a:solidFill>
              </a:rPr>
              <a:t>Encourage a trauma informed approach to interacting with LGBTQ folks.</a:t>
            </a:r>
          </a:p>
          <a:p>
            <a:r>
              <a:rPr lang="en-US" sz="3200" dirty="0">
                <a:solidFill>
                  <a:srgbClr val="7030A0"/>
                </a:solidFill>
              </a:rPr>
              <a:t>Encourage sharing/partnership with medical care providers.</a:t>
            </a:r>
          </a:p>
          <a:p>
            <a:pPr lvl="0"/>
            <a:r>
              <a:rPr lang="en-US" sz="3200" dirty="0">
                <a:solidFill>
                  <a:srgbClr val="7030A0"/>
                </a:solidFill>
              </a:rPr>
              <a:t>Policymakers should ensure that the federal government collects information on sexual orientation and gender identity, whenever demographic data is requested in studies, surveys, and research, including IPV.</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66737564"/>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7030A0"/>
                </a:solidFill>
                <a:effectLst>
                  <a:outerShdw blurRad="38100" dist="38100" dir="2700000" algn="tl">
                    <a:srgbClr val="000000">
                      <a:alpha val="43137"/>
                    </a:srgbClr>
                  </a:outerShdw>
                </a:effectLst>
              </a:rPr>
              <a:t>What can we do?</a:t>
            </a:r>
          </a:p>
        </p:txBody>
      </p:sp>
      <p:sp>
        <p:nvSpPr>
          <p:cNvPr id="3" name="Content Placeholder 2"/>
          <p:cNvSpPr>
            <a:spLocks noGrp="1"/>
          </p:cNvSpPr>
          <p:nvPr>
            <p:ph idx="1"/>
          </p:nvPr>
        </p:nvSpPr>
        <p:spPr>
          <a:xfrm>
            <a:off x="838200" y="1825625"/>
            <a:ext cx="10515600" cy="3606184"/>
          </a:xfrm>
        </p:spPr>
        <p:txBody>
          <a:bodyPr/>
          <a:lstStyle/>
          <a:p>
            <a:r>
              <a:rPr lang="en-US" sz="3200" dirty="0">
                <a:solidFill>
                  <a:srgbClr val="7030A0"/>
                </a:solidFill>
              </a:rPr>
              <a:t>Supporting victims in only a fraction of the solution.  A batterers intervention program is essential to fully addressing IPV.</a:t>
            </a:r>
          </a:p>
          <a:p>
            <a:endParaRPr lang="en-US" dirty="0"/>
          </a:p>
        </p:txBody>
      </p:sp>
    </p:spTree>
    <p:extLst>
      <p:ext uri="{BB962C8B-B14F-4D97-AF65-F5344CB8AC3E}">
        <p14:creationId xmlns:p14="http://schemas.microsoft.com/office/powerpoint/2010/main" val="2703372549"/>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7030A0"/>
                </a:solidFill>
              </a:rPr>
              <a:t>A Community Response to IPV in the LGBTQQ Communities</a:t>
            </a:r>
          </a:p>
        </p:txBody>
      </p:sp>
      <p:sp>
        <p:nvSpPr>
          <p:cNvPr id="3" name="Content Placeholder 2"/>
          <p:cNvSpPr>
            <a:spLocks noGrp="1"/>
          </p:cNvSpPr>
          <p:nvPr>
            <p:ph idx="1"/>
          </p:nvPr>
        </p:nvSpPr>
        <p:spPr/>
        <p:txBody>
          <a:bodyPr>
            <a:normAutofit/>
          </a:bodyPr>
          <a:lstStyle/>
          <a:p>
            <a:pPr marL="0" indent="0">
              <a:buNone/>
            </a:pPr>
            <a:r>
              <a:rPr lang="en-US" dirty="0">
                <a:solidFill>
                  <a:srgbClr val="7030A0"/>
                </a:solidFill>
              </a:rPr>
              <a:t>The Mayor’s Office of LGBTQ Affairs in conjunction with the DC Metropolitan Police Department and several LGBTQ community grassroots organizations including RRC, SMYAL, DCTC and The DC Center created a collaborative coalition to address violence that happens to and within the LGBTQ communities.  </a:t>
            </a:r>
          </a:p>
          <a:p>
            <a:pPr marL="0" indent="0">
              <a:buNone/>
            </a:pPr>
            <a:r>
              <a:rPr lang="en-US" dirty="0">
                <a:solidFill>
                  <a:srgbClr val="7030A0"/>
                </a:solidFill>
              </a:rPr>
              <a:t>This coalition, Violence Prevention and Response Team (VPART), oversees the training of officers; tracks and dissimilate hate and domestic violence calls/incidence; creates a community rapid response; identifies and addresses trends; and performs outreach to affected community. </a:t>
            </a:r>
          </a:p>
          <a:p>
            <a:pPr marL="457200" lvl="1" indent="0">
              <a:buNone/>
            </a:pPr>
            <a:endParaRPr lang="en-US" dirty="0"/>
          </a:p>
          <a:p>
            <a:pPr lvl="1"/>
            <a:endParaRPr lang="en-US" dirty="0"/>
          </a:p>
        </p:txBody>
      </p:sp>
    </p:spTree>
    <p:extLst>
      <p:ext uri="{BB962C8B-B14F-4D97-AF65-F5344CB8AC3E}">
        <p14:creationId xmlns:p14="http://schemas.microsoft.com/office/powerpoint/2010/main" val="178769389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7030A0"/>
                </a:solidFill>
                <a:effectLst>
                  <a:outerShdw blurRad="38100" dist="38100" dir="2700000" algn="tl">
                    <a:srgbClr val="000000">
                      <a:alpha val="43137"/>
                    </a:srgbClr>
                  </a:outerShdw>
                </a:effectLst>
              </a:rPr>
              <a:t>Questions</a:t>
            </a:r>
          </a:p>
        </p:txBody>
      </p:sp>
    </p:spTree>
    <p:extLst>
      <p:ext uri="{BB962C8B-B14F-4D97-AF65-F5344CB8AC3E}">
        <p14:creationId xmlns:p14="http://schemas.microsoft.com/office/powerpoint/2010/main" val="159781569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3299"/>
          </a:xfrm>
        </p:spPr>
        <p:txBody>
          <a:bodyPr/>
          <a:lstStyle/>
          <a:p>
            <a:pPr algn="ctr"/>
            <a:r>
              <a:rPr lang="en-US" u="sng" dirty="0">
                <a:solidFill>
                  <a:srgbClr val="7030A0"/>
                </a:solidFill>
                <a:effectLst>
                  <a:outerShdw blurRad="38100" dist="38100" dir="2700000" algn="tl">
                    <a:srgbClr val="000000">
                      <a:alpha val="43137"/>
                    </a:srgbClr>
                  </a:outerShdw>
                </a:effectLst>
              </a:rPr>
              <a:t>Rainbow Response Coalition</a:t>
            </a:r>
          </a:p>
        </p:txBody>
      </p:sp>
      <p:sp>
        <p:nvSpPr>
          <p:cNvPr id="3" name="Content Placeholder 2"/>
          <p:cNvSpPr>
            <a:spLocks noGrp="1"/>
          </p:cNvSpPr>
          <p:nvPr>
            <p:ph idx="1"/>
          </p:nvPr>
        </p:nvSpPr>
        <p:spPr>
          <a:xfrm>
            <a:off x="838200" y="1378424"/>
            <a:ext cx="10515600" cy="4885898"/>
          </a:xfrm>
        </p:spPr>
        <p:txBody>
          <a:bodyPr>
            <a:normAutofit lnSpcReduction="10000"/>
          </a:bodyPr>
          <a:lstStyle/>
          <a:p>
            <a:pPr marL="0" indent="0">
              <a:buNone/>
            </a:pPr>
            <a:r>
              <a:rPr lang="en-US" dirty="0">
                <a:solidFill>
                  <a:srgbClr val="7030A0"/>
                </a:solidFill>
              </a:rPr>
              <a:t>Rainbow Response is a grassroots coalition started in 2007 by a group of DV agencies, organizations and individuals who were concerned about the lack of services, education and support to victims and survivors of intimate partner violence in the Lesbian, Gay, Bisexual, Transgender and Queer (LGBTQ) communities.  </a:t>
            </a:r>
          </a:p>
          <a:p>
            <a:pPr marL="0" indent="0">
              <a:buNone/>
            </a:pPr>
            <a:r>
              <a:rPr lang="en-US" dirty="0">
                <a:solidFill>
                  <a:srgbClr val="7030A0"/>
                </a:solidFill>
              </a:rPr>
              <a:t>One of our missions is to raise awareness about the prevalence of partner violence within our communities with the hope of building a collective response to prevent and reduce LGBTQ partner violence. </a:t>
            </a:r>
          </a:p>
          <a:p>
            <a:pPr marL="0" indent="0">
              <a:buNone/>
            </a:pPr>
            <a:r>
              <a:rPr lang="en-US" dirty="0">
                <a:solidFill>
                  <a:srgbClr val="7030A0"/>
                </a:solidFill>
              </a:rPr>
              <a:t>We also work to identify existing organizations that provide culturally competent, supportive and respectful services to LGBTQ survivors.  We have been instrumental in the implementation of culturally competent training of MPD since 2009</a:t>
            </a:r>
          </a:p>
          <a:p>
            <a:endParaRPr lang="en-US" dirty="0"/>
          </a:p>
        </p:txBody>
      </p:sp>
    </p:spTree>
    <p:extLst>
      <p:ext uri="{BB962C8B-B14F-4D97-AF65-F5344CB8AC3E}">
        <p14:creationId xmlns:p14="http://schemas.microsoft.com/office/powerpoint/2010/main" val="77228980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7030A0"/>
                </a:solidFill>
                <a:effectLst>
                  <a:outerShdw blurRad="38100" dist="38100" dir="2700000" algn="tl">
                    <a:srgbClr val="000000">
                      <a:alpha val="43137"/>
                    </a:srgbClr>
                  </a:outerShdw>
                </a:effectLst>
              </a:rPr>
              <a:t>Rainbow Response Coalition</a:t>
            </a:r>
          </a:p>
        </p:txBody>
      </p:sp>
      <p:sp>
        <p:nvSpPr>
          <p:cNvPr id="3" name="Content Placeholder 2"/>
          <p:cNvSpPr>
            <a:spLocks noGrp="1"/>
          </p:cNvSpPr>
          <p:nvPr>
            <p:ph idx="1"/>
          </p:nvPr>
        </p:nvSpPr>
        <p:spPr>
          <a:xfrm>
            <a:off x="838200" y="1825625"/>
            <a:ext cx="10515600" cy="3578888"/>
          </a:xfrm>
        </p:spPr>
        <p:txBody>
          <a:bodyPr>
            <a:normAutofit fontScale="40000" lnSpcReduction="20000"/>
          </a:bodyPr>
          <a:lstStyle/>
          <a:p>
            <a:r>
              <a:rPr lang="en-US" dirty="0"/>
              <a:t>If you or someone you know has been affected by domestic violence, you can seek help by calling a helpline or seeking counseling and information from one of the LGBTQQ-friendly resources listed below.</a:t>
            </a:r>
          </a:p>
          <a:p>
            <a:pPr lvl="0"/>
            <a:r>
              <a:rPr lang="en-US" dirty="0">
                <a:hlinkClick r:id="rId3"/>
              </a:rPr>
              <a:t>The Anti-Violence Project</a:t>
            </a:r>
            <a:r>
              <a:rPr lang="en-US" dirty="0"/>
              <a:t>: serves people who are LGBTQQ; Hotline 1-212-714-1141, Bilingual 24/7</a:t>
            </a:r>
          </a:p>
          <a:p>
            <a:pPr lvl="0"/>
            <a:r>
              <a:rPr lang="en-US" dirty="0">
                <a:hlinkClick r:id="rId4"/>
              </a:rPr>
              <a:t>The Network La Red</a:t>
            </a:r>
            <a:r>
              <a:rPr lang="en-US" dirty="0"/>
              <a:t>: serves people who are LGBTQQ, poly and kink/BDSM; Bilingual. Hotline - Voice: 1-617-742-4911; Toll-Free: 1-800-832-1901; TTY: 1-617-227-4911</a:t>
            </a:r>
          </a:p>
          <a:p>
            <a:pPr lvl="0"/>
            <a:r>
              <a:rPr lang="en-US" dirty="0">
                <a:hlinkClick r:id="rId5"/>
              </a:rPr>
              <a:t>FORGE</a:t>
            </a:r>
            <a:r>
              <a:rPr lang="en-US" dirty="0"/>
              <a:t>: serves transgender and gender nonconforming survivors of domestic and sexual violence; provides </a:t>
            </a:r>
            <a:r>
              <a:rPr lang="en-US" dirty="0">
                <a:hlinkClick r:id="rId6"/>
              </a:rPr>
              <a:t>referrals</a:t>
            </a:r>
            <a:r>
              <a:rPr lang="en-US" dirty="0"/>
              <a:t> to local counselors, 1-414-559-2123</a:t>
            </a:r>
          </a:p>
          <a:p>
            <a:pPr lvl="0"/>
            <a:r>
              <a:rPr lang="en-US" dirty="0">
                <a:hlinkClick r:id="rId7"/>
              </a:rPr>
              <a:t>Let's Talk About It: A Transgender Survivor's Guide to Accessing Therapy</a:t>
            </a:r>
            <a:endParaRPr lang="en-US" dirty="0"/>
          </a:p>
          <a:p>
            <a:pPr lvl="0"/>
            <a:r>
              <a:rPr lang="en-US" dirty="0">
                <a:hlinkClick r:id="rId8"/>
              </a:rPr>
              <a:t>National Sexual Assault Hotline</a:t>
            </a:r>
            <a:r>
              <a:rPr lang="en-US" dirty="0"/>
              <a:t>: 1-800-656-HOPE (4673) 24/7 or </a:t>
            </a:r>
            <a:r>
              <a:rPr lang="en-US" dirty="0">
                <a:hlinkClick r:id="rId9"/>
              </a:rPr>
              <a:t>Online Counseling</a:t>
            </a:r>
            <a:endParaRPr lang="en-US" dirty="0"/>
          </a:p>
          <a:p>
            <a:pPr lvl="0"/>
            <a:r>
              <a:rPr lang="en-US" dirty="0">
                <a:hlinkClick r:id="rId10"/>
              </a:rPr>
              <a:t>Love is Respect Hotline</a:t>
            </a:r>
            <a:r>
              <a:rPr lang="en-US" dirty="0"/>
              <a:t> (for youth): online chat; 1-866-331-9474 (24/7); TTY: 1-866-331-8453; or Text “loveis” to 22522</a:t>
            </a:r>
          </a:p>
          <a:p>
            <a:pPr lvl="0"/>
            <a:r>
              <a:rPr lang="en-US" dirty="0">
                <a:hlinkClick r:id="rId11"/>
              </a:rPr>
              <a:t>LGBTQ National Help Center</a:t>
            </a:r>
            <a:r>
              <a:rPr lang="en-US" dirty="0"/>
              <a:t>: Youth Hotline 1-800-246-PRIDE (7743); LGBTQ National Hotline 1-888-843-4564; Sage LGBTQ Elder Hotline 1-888-234-7243; or Online Chat at </a:t>
            </a:r>
            <a:r>
              <a:rPr lang="en-US" dirty="0">
                <a:hlinkClick r:id="rId12"/>
              </a:rPr>
              <a:t>http://www.volunteerlogin.org/chat/</a:t>
            </a:r>
            <a:endParaRPr lang="en-US" dirty="0"/>
          </a:p>
          <a:p>
            <a:pPr lvl="0"/>
            <a:r>
              <a:rPr lang="en-US" dirty="0">
                <a:hlinkClick r:id="rId13"/>
              </a:rPr>
              <a:t>Gay Men’s Domestic Violence Project Hotline</a:t>
            </a:r>
            <a:r>
              <a:rPr lang="en-US" dirty="0"/>
              <a:t>: 1-800-832-1901</a:t>
            </a:r>
          </a:p>
          <a:p>
            <a:pPr lvl="0"/>
            <a:r>
              <a:rPr lang="en-US" dirty="0">
                <a:hlinkClick r:id="rId14"/>
              </a:rPr>
              <a:t>Northwest Network</a:t>
            </a:r>
            <a:r>
              <a:rPr lang="en-US" dirty="0"/>
              <a:t>– serves LGBTQ survivors of abuse; can provide local referrals: 1-206-568-7777</a:t>
            </a:r>
          </a:p>
          <a:p>
            <a:pPr marL="0" indent="0">
              <a:buNone/>
            </a:pPr>
            <a:endParaRPr lang="en-US" dirty="0"/>
          </a:p>
          <a:p>
            <a:pPr marL="0" indent="0">
              <a:buNone/>
            </a:pPr>
            <a:r>
              <a:rPr lang="en-US" dirty="0"/>
              <a:t>Please visit our website </a:t>
            </a:r>
            <a:r>
              <a:rPr lang="en-US" u="sng" dirty="0">
                <a:hlinkClick r:id="rId15"/>
              </a:rPr>
              <a:t>www.rainbowresponse.org</a:t>
            </a:r>
            <a:r>
              <a:rPr lang="en-US" dirty="0"/>
              <a:t> </a:t>
            </a:r>
          </a:p>
          <a:p>
            <a:pPr marL="0" indent="0">
              <a:buNone/>
            </a:pPr>
            <a:r>
              <a:rPr lang="en-US" dirty="0"/>
              <a:t>Facebook </a:t>
            </a:r>
            <a:r>
              <a:rPr lang="en-US" u="sng" dirty="0">
                <a:hlinkClick r:id="rId16"/>
              </a:rPr>
              <a:t>www.facebook.com/rainbow.response.coalition</a:t>
            </a:r>
            <a:endParaRPr lang="en-US" dirty="0"/>
          </a:p>
          <a:p>
            <a:pPr marL="0" indent="0">
              <a:buNone/>
            </a:pPr>
            <a:endParaRPr lang="en-US" dirty="0"/>
          </a:p>
        </p:txBody>
      </p:sp>
    </p:spTree>
    <p:extLst>
      <p:ext uri="{BB962C8B-B14F-4D97-AF65-F5344CB8AC3E}">
        <p14:creationId xmlns:p14="http://schemas.microsoft.com/office/powerpoint/2010/main" val="11069432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9C184-1941-46E6-81D3-CC94D16C96AE}"/>
              </a:ext>
            </a:extLst>
          </p:cNvPr>
          <p:cNvSpPr>
            <a:spLocks noGrp="1"/>
          </p:cNvSpPr>
          <p:nvPr>
            <p:ph type="title"/>
          </p:nvPr>
        </p:nvSpPr>
        <p:spPr/>
        <p:txBody>
          <a:bodyPr>
            <a:normAutofit/>
          </a:bodyPr>
          <a:lstStyle/>
          <a:p>
            <a:pPr algn="ctr"/>
            <a:r>
              <a:rPr lang="en-US" u="sng" dirty="0">
                <a:solidFill>
                  <a:srgbClr val="7030A0"/>
                </a:solidFill>
                <a:effectLst>
                  <a:outerShdw blurRad="38100" dist="38100" dir="2700000" algn="tl">
                    <a:srgbClr val="000000">
                      <a:alpha val="43137"/>
                    </a:srgbClr>
                  </a:outerShdw>
                </a:effectLst>
              </a:rPr>
              <a:t>Some of the many concerns faced by LGBTQ Youth:</a:t>
            </a:r>
            <a:endParaRPr lang="en-US" u="sng" dirty="0"/>
          </a:p>
        </p:txBody>
      </p:sp>
      <p:sp>
        <p:nvSpPr>
          <p:cNvPr id="3" name="Content Placeholder 2">
            <a:extLst>
              <a:ext uri="{FF2B5EF4-FFF2-40B4-BE49-F238E27FC236}">
                <a16:creationId xmlns:a16="http://schemas.microsoft.com/office/drawing/2014/main" id="{F42E584C-19E8-4145-9FD2-804BBAF09E8A}"/>
              </a:ext>
            </a:extLst>
          </p:cNvPr>
          <p:cNvSpPr>
            <a:spLocks noGrp="1"/>
          </p:cNvSpPr>
          <p:nvPr>
            <p:ph idx="1"/>
          </p:nvPr>
        </p:nvSpPr>
        <p:spPr/>
        <p:txBody>
          <a:bodyPr>
            <a:normAutofit/>
          </a:bodyPr>
          <a:lstStyle/>
          <a:p>
            <a:r>
              <a:rPr lang="en-US" dirty="0">
                <a:solidFill>
                  <a:srgbClr val="7030A0"/>
                </a:solidFill>
              </a:rPr>
              <a:t>Homelessness</a:t>
            </a:r>
          </a:p>
          <a:p>
            <a:r>
              <a:rPr lang="en-US" dirty="0">
                <a:solidFill>
                  <a:srgbClr val="7030A0"/>
                </a:solidFill>
              </a:rPr>
              <a:t>Rejection by family and friends</a:t>
            </a:r>
          </a:p>
          <a:p>
            <a:r>
              <a:rPr lang="en-US" dirty="0">
                <a:solidFill>
                  <a:srgbClr val="7030A0"/>
                </a:solidFill>
              </a:rPr>
              <a:t>Bullying</a:t>
            </a:r>
          </a:p>
          <a:p>
            <a:r>
              <a:rPr lang="en-US" dirty="0">
                <a:solidFill>
                  <a:srgbClr val="7030A0"/>
                </a:solidFill>
              </a:rPr>
              <a:t>Mental and behavioral health challenges</a:t>
            </a:r>
          </a:p>
          <a:p>
            <a:r>
              <a:rPr lang="en-US" dirty="0">
                <a:solidFill>
                  <a:srgbClr val="7030A0"/>
                </a:solidFill>
              </a:rPr>
              <a:t>Discrimination</a:t>
            </a:r>
          </a:p>
          <a:p>
            <a:r>
              <a:rPr lang="en-US" sz="4400" dirty="0">
                <a:solidFill>
                  <a:srgbClr val="7030A0"/>
                </a:solidFill>
              </a:rPr>
              <a:t>AND Dating Violence and sexual assault</a:t>
            </a:r>
          </a:p>
        </p:txBody>
      </p:sp>
    </p:spTree>
    <p:extLst>
      <p:ext uri="{BB962C8B-B14F-4D97-AF65-F5344CB8AC3E}">
        <p14:creationId xmlns:p14="http://schemas.microsoft.com/office/powerpoint/2010/main" val="255953835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7030A0"/>
                </a:solidFill>
                <a:effectLst>
                  <a:outerShdw blurRad="38100" dist="38100" dir="2700000" algn="tl">
                    <a:srgbClr val="000000">
                      <a:alpha val="43137"/>
                    </a:srgbClr>
                  </a:outerShdw>
                </a:effectLst>
              </a:rPr>
              <a:t>Definition of Intimate Partner Violence</a:t>
            </a:r>
          </a:p>
        </p:txBody>
      </p:sp>
      <p:sp>
        <p:nvSpPr>
          <p:cNvPr id="3" name="Content Placeholder 2"/>
          <p:cNvSpPr>
            <a:spLocks noGrp="1"/>
          </p:cNvSpPr>
          <p:nvPr>
            <p:ph idx="1"/>
          </p:nvPr>
        </p:nvSpPr>
        <p:spPr/>
        <p:txBody>
          <a:bodyPr/>
          <a:lstStyle/>
          <a:p>
            <a:pPr marL="0" indent="0">
              <a:buNone/>
            </a:pPr>
            <a:r>
              <a:rPr lang="en-US" dirty="0">
                <a:solidFill>
                  <a:srgbClr val="7030A0"/>
                </a:solidFill>
              </a:rPr>
              <a:t>Intimate Partner Violence (IPV), also known as domestic violence (DV), is a pattern of behavior where one intimate partner coerces, dominates, or isolates another intimate/sexual partner/BAE/Boo/hookup/crush to maintain power and control over the partner and the relationship.</a:t>
            </a:r>
          </a:p>
          <a:p>
            <a:endParaRPr lang="en-US" dirty="0"/>
          </a:p>
        </p:txBody>
      </p:sp>
    </p:spTree>
    <p:extLst>
      <p:ext uri="{BB962C8B-B14F-4D97-AF65-F5344CB8AC3E}">
        <p14:creationId xmlns:p14="http://schemas.microsoft.com/office/powerpoint/2010/main" val="321861787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p:spPr>
        <p:txBody>
          <a:bodyPr/>
          <a:lstStyle/>
          <a:p>
            <a:pPr algn="ctr"/>
            <a:r>
              <a:rPr lang="en-US" u="sng" dirty="0">
                <a:solidFill>
                  <a:srgbClr val="7030A0"/>
                </a:solidFill>
                <a:effectLst>
                  <a:outerShdw blurRad="38100" dist="38100" dir="2700000" algn="tl">
                    <a:srgbClr val="000000">
                      <a:alpha val="43137"/>
                    </a:srgbClr>
                  </a:outerShdw>
                </a:effectLst>
              </a:rPr>
              <a:t>Same Standards Apply </a:t>
            </a:r>
          </a:p>
        </p:txBody>
      </p:sp>
      <p:sp>
        <p:nvSpPr>
          <p:cNvPr id="3" name="Content Placeholder 2"/>
          <p:cNvSpPr>
            <a:spLocks noGrp="1"/>
          </p:cNvSpPr>
          <p:nvPr>
            <p:ph idx="1"/>
          </p:nvPr>
        </p:nvSpPr>
        <p:spPr>
          <a:xfrm>
            <a:off x="838200" y="1146412"/>
            <a:ext cx="10515600" cy="5030551"/>
          </a:xfrm>
        </p:spPr>
        <p:txBody>
          <a:bodyPr>
            <a:normAutofit lnSpcReduction="10000"/>
          </a:bodyPr>
          <a:lstStyle/>
          <a:p>
            <a:r>
              <a:rPr lang="en-US" dirty="0">
                <a:solidFill>
                  <a:srgbClr val="7030A0"/>
                </a:solidFill>
              </a:rPr>
              <a:t>Physical Violence/Abuse</a:t>
            </a:r>
          </a:p>
          <a:p>
            <a:r>
              <a:rPr lang="en-US" dirty="0">
                <a:solidFill>
                  <a:srgbClr val="7030A0"/>
                </a:solidFill>
              </a:rPr>
              <a:t>Sexual Violence/Abuse</a:t>
            </a:r>
          </a:p>
          <a:p>
            <a:r>
              <a:rPr lang="en-US" dirty="0">
                <a:solidFill>
                  <a:srgbClr val="7030A0"/>
                </a:solidFill>
              </a:rPr>
              <a:t>Emotional Threats &amp; Intimidation</a:t>
            </a:r>
          </a:p>
          <a:p>
            <a:r>
              <a:rPr lang="en-US" dirty="0">
                <a:solidFill>
                  <a:srgbClr val="7030A0"/>
                </a:solidFill>
              </a:rPr>
              <a:t>Controlling Finances</a:t>
            </a:r>
          </a:p>
          <a:p>
            <a:r>
              <a:rPr lang="en-US" dirty="0">
                <a:solidFill>
                  <a:srgbClr val="7030A0"/>
                </a:solidFill>
              </a:rPr>
              <a:t>Isolations or controlling access to friends, family or community</a:t>
            </a:r>
          </a:p>
          <a:p>
            <a:r>
              <a:rPr lang="en-US" dirty="0">
                <a:solidFill>
                  <a:srgbClr val="7030A0"/>
                </a:solidFill>
              </a:rPr>
              <a:t>Controlling access to medical care/medicine</a:t>
            </a:r>
          </a:p>
          <a:p>
            <a:r>
              <a:rPr lang="en-US" dirty="0">
                <a:solidFill>
                  <a:srgbClr val="7030A0"/>
                </a:solidFill>
              </a:rPr>
              <a:t>Threats to harm children, animals or destroy property</a:t>
            </a:r>
          </a:p>
          <a:p>
            <a:r>
              <a:rPr lang="en-US" i="1" dirty="0">
                <a:solidFill>
                  <a:srgbClr val="7030A0"/>
                </a:solidFill>
                <a:effectLst>
                  <a:outerShdw blurRad="38100" dist="38100" dir="2700000" algn="tl">
                    <a:srgbClr val="000000">
                      <a:alpha val="43137"/>
                    </a:srgbClr>
                  </a:outerShdw>
                </a:effectLst>
              </a:rPr>
              <a:t>Threats of “Outing” to family, work, landlord, school, etc. </a:t>
            </a:r>
          </a:p>
          <a:p>
            <a:r>
              <a:rPr lang="en-US" i="1" dirty="0">
                <a:solidFill>
                  <a:srgbClr val="7030A0"/>
                </a:solidFill>
                <a:effectLst>
                  <a:outerShdw blurRad="38100" dist="38100" dir="2700000" algn="tl">
                    <a:srgbClr val="000000">
                      <a:alpha val="43137"/>
                    </a:srgbClr>
                  </a:outerShdw>
                </a:effectLst>
              </a:rPr>
              <a:t>Threats to take children away due to sexual orientation</a:t>
            </a:r>
          </a:p>
          <a:p>
            <a:r>
              <a:rPr lang="en-US" i="1" dirty="0">
                <a:solidFill>
                  <a:srgbClr val="7030A0"/>
                </a:solidFill>
                <a:effectLst>
                  <a:outerShdw blurRad="38100" dist="38100" dir="2700000" algn="tl">
                    <a:srgbClr val="000000">
                      <a:alpha val="43137"/>
                    </a:srgbClr>
                  </a:outerShdw>
                </a:effectLst>
              </a:rPr>
              <a:t>Controlling a partner’s gender expression</a:t>
            </a:r>
          </a:p>
        </p:txBody>
      </p:sp>
    </p:spTree>
    <p:extLst>
      <p:ext uri="{BB962C8B-B14F-4D97-AF65-F5344CB8AC3E}">
        <p14:creationId xmlns:p14="http://schemas.microsoft.com/office/powerpoint/2010/main" val="173877771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DA49-7F20-43AF-B6F1-95AF12A93F12}"/>
              </a:ext>
            </a:extLst>
          </p:cNvPr>
          <p:cNvSpPr>
            <a:spLocks noGrp="1"/>
          </p:cNvSpPr>
          <p:nvPr>
            <p:ph type="title"/>
          </p:nvPr>
        </p:nvSpPr>
        <p:spPr/>
        <p:txBody>
          <a:bodyPr/>
          <a:lstStyle/>
          <a:p>
            <a:pPr algn="ctr"/>
            <a:r>
              <a:rPr lang="en-US" u="sng" dirty="0">
                <a:solidFill>
                  <a:srgbClr val="7030A0"/>
                </a:solidFill>
                <a:effectLst>
                  <a:outerShdw blurRad="38100" dist="38100" dir="2700000" algn="tl">
                    <a:srgbClr val="000000">
                      <a:alpha val="43137"/>
                    </a:srgbClr>
                  </a:outerShdw>
                </a:effectLst>
              </a:rPr>
              <a:t>Many Sources….</a:t>
            </a:r>
            <a:endParaRPr lang="en-US" u="sng" dirty="0"/>
          </a:p>
        </p:txBody>
      </p:sp>
      <p:sp>
        <p:nvSpPr>
          <p:cNvPr id="3" name="Content Placeholder 2">
            <a:extLst>
              <a:ext uri="{FF2B5EF4-FFF2-40B4-BE49-F238E27FC236}">
                <a16:creationId xmlns:a16="http://schemas.microsoft.com/office/drawing/2014/main" id="{AF9831BC-AC05-463D-9919-9CB1FF1F63E6}"/>
              </a:ext>
            </a:extLst>
          </p:cNvPr>
          <p:cNvSpPr>
            <a:spLocks noGrp="1"/>
          </p:cNvSpPr>
          <p:nvPr>
            <p:ph idx="1"/>
          </p:nvPr>
        </p:nvSpPr>
        <p:spPr/>
        <p:txBody>
          <a:bodyPr>
            <a:normAutofit/>
          </a:bodyPr>
          <a:lstStyle/>
          <a:p>
            <a:pPr marL="0" indent="0" algn="ctr">
              <a:buNone/>
            </a:pPr>
            <a:r>
              <a:rPr lang="en-US" sz="4000" dirty="0">
                <a:solidFill>
                  <a:srgbClr val="7030A0"/>
                </a:solidFill>
              </a:rPr>
              <a:t>According to the Centers for Disease Control and Prevention (CDC), the National Coalition of Anti-Violence Programs and the Rainbow Response Coalition:</a:t>
            </a:r>
          </a:p>
          <a:p>
            <a:r>
              <a:rPr lang="en-US" dirty="0">
                <a:solidFill>
                  <a:srgbClr val="7030A0"/>
                </a:solidFill>
              </a:rPr>
              <a:t> Lesbian, Gay, Bisexual, Transgender and Queer folks experience equal or higher levels of intimate partner violence (IPV) as heterosexuals, with bisexual women suffering much higher rates of IPV in comparison to lesbians, gay men and heterosexual women.</a:t>
            </a:r>
          </a:p>
          <a:p>
            <a:pPr marL="0" indent="0">
              <a:buNone/>
            </a:pPr>
            <a:endParaRPr lang="en-US" dirty="0"/>
          </a:p>
        </p:txBody>
      </p:sp>
    </p:spTree>
    <p:extLst>
      <p:ext uri="{BB962C8B-B14F-4D97-AF65-F5344CB8AC3E}">
        <p14:creationId xmlns:p14="http://schemas.microsoft.com/office/powerpoint/2010/main" val="32923369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228F9-817D-4063-BD52-F30F87A4D7D8}"/>
              </a:ext>
            </a:extLst>
          </p:cNvPr>
          <p:cNvSpPr>
            <a:spLocks noGrp="1"/>
          </p:cNvSpPr>
          <p:nvPr>
            <p:ph type="title"/>
          </p:nvPr>
        </p:nvSpPr>
        <p:spPr>
          <a:xfrm>
            <a:off x="838200" y="681037"/>
            <a:ext cx="10424160" cy="1087120"/>
          </a:xfrm>
        </p:spPr>
        <p:txBody>
          <a:bodyPr>
            <a:normAutofit fontScale="90000"/>
          </a:bodyPr>
          <a:lstStyle/>
          <a:p>
            <a:pPr algn="ctr"/>
            <a:r>
              <a:rPr lang="en-US" sz="9600" b="1" u="sng" dirty="0">
                <a:ln w="12700">
                  <a:solidFill>
                    <a:schemeClr val="accent1"/>
                  </a:solidFill>
                  <a:prstDash val="solid"/>
                </a:ln>
                <a:solidFill>
                  <a:srgbClr val="7030A0"/>
                </a:solidFill>
                <a:effectLst>
                  <a:outerShdw dist="38100" dir="2640000" algn="bl" rotWithShape="0">
                    <a:schemeClr val="accent1"/>
                  </a:outerShdw>
                </a:effectLst>
              </a:rPr>
              <a:t>2X</a:t>
            </a:r>
            <a:b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en-US"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5435AFC6-8631-41CA-8364-BAF10AB659FC}"/>
              </a:ext>
            </a:extLst>
          </p:cNvPr>
          <p:cNvSpPr>
            <a:spLocks noGrp="1"/>
          </p:cNvSpPr>
          <p:nvPr>
            <p:ph idx="1"/>
          </p:nvPr>
        </p:nvSpPr>
        <p:spPr>
          <a:xfrm>
            <a:off x="838200" y="1768157"/>
            <a:ext cx="10515600" cy="4408806"/>
          </a:xfrm>
        </p:spPr>
        <p:txBody>
          <a:bodyPr>
            <a:normAutofit/>
          </a:bodyPr>
          <a:lstStyle/>
          <a:p>
            <a:pPr marL="0" indent="0">
              <a:buNone/>
            </a:pPr>
            <a:r>
              <a:rPr lang="en-US" sz="4000" dirty="0">
                <a:solidFill>
                  <a:srgbClr val="7030A0"/>
                </a:solidFill>
              </a:rPr>
              <a:t>Significantly higher rates of dating violence among LGB youth than among non-LGB youth.</a:t>
            </a:r>
          </a:p>
          <a:p>
            <a:r>
              <a:rPr lang="en-US" dirty="0">
                <a:solidFill>
                  <a:srgbClr val="7030A0"/>
                </a:solidFill>
              </a:rPr>
              <a:t>42.8 percent of LGB youth surveyed reported being physically abused by their dating partners</a:t>
            </a:r>
          </a:p>
          <a:p>
            <a:pPr lvl="1"/>
            <a:r>
              <a:rPr lang="en-US" dirty="0">
                <a:solidFill>
                  <a:srgbClr val="7030A0"/>
                </a:solidFill>
              </a:rPr>
              <a:t>29 percent of heterosexual youth reported the same. </a:t>
            </a:r>
          </a:p>
          <a:p>
            <a:r>
              <a:rPr lang="en-US" dirty="0">
                <a:solidFill>
                  <a:srgbClr val="7030A0"/>
                </a:solidFill>
              </a:rPr>
              <a:t>The rates of sexual victimization for LGB respondents was 23.2 percent</a:t>
            </a:r>
          </a:p>
          <a:p>
            <a:pPr lvl="1"/>
            <a:r>
              <a:rPr lang="en-US" dirty="0">
                <a:solidFill>
                  <a:srgbClr val="7030A0"/>
                </a:solidFill>
              </a:rPr>
              <a:t>nearly double that of heterosexual youth, of whom 12.3 percent reported sexual coercion. </a:t>
            </a:r>
          </a:p>
        </p:txBody>
      </p:sp>
    </p:spTree>
    <p:extLst>
      <p:ext uri="{BB962C8B-B14F-4D97-AF65-F5344CB8AC3E}">
        <p14:creationId xmlns:p14="http://schemas.microsoft.com/office/powerpoint/2010/main" val="5442103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D6926-B3A6-4D00-8ECB-72A775ABAD9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A1B357D-5983-4DCD-B1B5-6DFBFA10FC61}"/>
              </a:ext>
            </a:extLst>
          </p:cNvPr>
          <p:cNvSpPr>
            <a:spLocks noGrp="1"/>
          </p:cNvSpPr>
          <p:nvPr>
            <p:ph idx="1"/>
          </p:nvPr>
        </p:nvSpPr>
        <p:spPr/>
        <p:txBody>
          <a:bodyPr>
            <a:normAutofit/>
          </a:bodyPr>
          <a:lstStyle/>
          <a:p>
            <a:r>
              <a:rPr lang="en-US" sz="4400" dirty="0">
                <a:solidFill>
                  <a:srgbClr val="7030A0"/>
                </a:solidFill>
              </a:rPr>
              <a:t>Transgender youth reported the highest rates of dating violence, with 88.9 percent reporting physical dating violence.</a:t>
            </a:r>
          </a:p>
        </p:txBody>
      </p:sp>
      <p:sp>
        <p:nvSpPr>
          <p:cNvPr id="4" name="Rectangle 3">
            <a:extLst>
              <a:ext uri="{FF2B5EF4-FFF2-40B4-BE49-F238E27FC236}">
                <a16:creationId xmlns:a16="http://schemas.microsoft.com/office/drawing/2014/main" id="{EAA2A353-E28C-4494-92F7-3767C5E648EC}"/>
              </a:ext>
            </a:extLst>
          </p:cNvPr>
          <p:cNvSpPr/>
          <p:nvPr/>
        </p:nvSpPr>
        <p:spPr>
          <a:xfrm>
            <a:off x="4086768" y="373162"/>
            <a:ext cx="3774624" cy="1446550"/>
          </a:xfrm>
          <a:prstGeom prst="rect">
            <a:avLst/>
          </a:prstGeom>
          <a:noFill/>
        </p:spPr>
        <p:txBody>
          <a:bodyPr wrap="none" lIns="91440" tIns="45720" rIns="91440" bIns="45720">
            <a:spAutoFit/>
          </a:bodyPr>
          <a:lstStyle/>
          <a:p>
            <a:pPr algn="ctr"/>
            <a:r>
              <a:rPr lang="en-US" sz="8800" b="1" u="sng" cap="none" spc="0" dirty="0">
                <a:ln w="12700">
                  <a:solidFill>
                    <a:schemeClr val="accent1"/>
                  </a:solidFill>
                  <a:prstDash val="solid"/>
                </a:ln>
                <a:solidFill>
                  <a:srgbClr val="7030A0"/>
                </a:solidFill>
                <a:effectLst>
                  <a:outerShdw dist="38100" dir="2640000" algn="bl" rotWithShape="0">
                    <a:schemeClr val="accent1"/>
                  </a:outerShdw>
                </a:effectLst>
              </a:rPr>
              <a:t>The “T”</a:t>
            </a:r>
          </a:p>
        </p:txBody>
      </p:sp>
    </p:spTree>
    <p:extLst>
      <p:ext uri="{BB962C8B-B14F-4D97-AF65-F5344CB8AC3E}">
        <p14:creationId xmlns:p14="http://schemas.microsoft.com/office/powerpoint/2010/main" val="312345488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C8B7D-2C4D-4675-BC90-B67C885B6E9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896F120-EB60-4007-AA7A-E49C17478307}"/>
              </a:ext>
            </a:extLst>
          </p:cNvPr>
          <p:cNvSpPr>
            <a:spLocks noGrp="1"/>
          </p:cNvSpPr>
          <p:nvPr>
            <p:ph idx="1"/>
          </p:nvPr>
        </p:nvSpPr>
        <p:spPr/>
        <p:txBody>
          <a:bodyPr/>
          <a:lstStyle/>
          <a:p>
            <a:r>
              <a:rPr lang="en-US" dirty="0">
                <a:solidFill>
                  <a:srgbClr val="7030A0"/>
                </a:solidFill>
              </a:rPr>
              <a:t>This myth is particularly problematic in same-sex/gender abusive relationships as a result of the more pervasive misconception (compared to heterosexual relationships) that two men or two women are "just fighting." </a:t>
            </a:r>
          </a:p>
          <a:p>
            <a:r>
              <a:rPr lang="en-US" dirty="0">
                <a:solidFill>
                  <a:srgbClr val="7030A0"/>
                </a:solidFill>
              </a:rPr>
              <a:t>This misconception means that same-sex victims are at risk for failing to recognize or understand that they are in an abusive relationship. </a:t>
            </a:r>
          </a:p>
        </p:txBody>
      </p:sp>
      <p:sp>
        <p:nvSpPr>
          <p:cNvPr id="4" name="Rectangle 3">
            <a:extLst>
              <a:ext uri="{FF2B5EF4-FFF2-40B4-BE49-F238E27FC236}">
                <a16:creationId xmlns:a16="http://schemas.microsoft.com/office/drawing/2014/main" id="{28BBF7AA-F92B-4073-8EA5-76ECE9B8DA7B}"/>
              </a:ext>
            </a:extLst>
          </p:cNvPr>
          <p:cNvSpPr/>
          <p:nvPr/>
        </p:nvSpPr>
        <p:spPr>
          <a:xfrm>
            <a:off x="1732711" y="373162"/>
            <a:ext cx="8157618" cy="923330"/>
          </a:xfrm>
          <a:prstGeom prst="rect">
            <a:avLst/>
          </a:prstGeom>
          <a:noFill/>
        </p:spPr>
        <p:txBody>
          <a:bodyPr wrap="none" lIns="91440" tIns="45720" rIns="91440" bIns="45720">
            <a:spAutoFit/>
          </a:bodyPr>
          <a:lstStyle/>
          <a:p>
            <a:pPr algn="ctr"/>
            <a:r>
              <a:rPr lang="en-US" sz="5400" b="1" u="sng" cap="none" spc="0" dirty="0">
                <a:ln w="12700">
                  <a:solidFill>
                    <a:schemeClr val="accent1"/>
                  </a:solidFill>
                  <a:prstDash val="solid"/>
                </a:ln>
                <a:solidFill>
                  <a:srgbClr val="7030A0"/>
                </a:solidFill>
                <a:effectLst>
                  <a:outerShdw dist="38100" dir="2640000" algn="bl" rotWithShape="0">
                    <a:schemeClr val="accent1"/>
                  </a:outerShdw>
                </a:effectLst>
              </a:rPr>
              <a:t>"Myth of Mutual Battering"</a:t>
            </a:r>
          </a:p>
        </p:txBody>
      </p:sp>
    </p:spTree>
    <p:extLst>
      <p:ext uri="{BB962C8B-B14F-4D97-AF65-F5344CB8AC3E}">
        <p14:creationId xmlns:p14="http://schemas.microsoft.com/office/powerpoint/2010/main" val="2787506308"/>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19258</TotalTime>
  <Words>1476</Words>
  <Application>Microsoft Office PowerPoint</Application>
  <PresentationFormat>Widescreen</PresentationFormat>
  <Paragraphs>117</Paragraphs>
  <Slides>20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Discussion on Intimate Partner Violence and Its Impact on the Lesbian, Gay, Bisexual,  Transgender and Queer youth</vt:lpstr>
      <vt:lpstr>Rainbow Response Coalition</vt:lpstr>
      <vt:lpstr>Some of the many concerns faced by LGBTQ Youth:</vt:lpstr>
      <vt:lpstr>Definition of Intimate Partner Violence</vt:lpstr>
      <vt:lpstr>Same Standards Apply </vt:lpstr>
      <vt:lpstr>Many Sources….</vt:lpstr>
      <vt:lpstr>2X </vt:lpstr>
      <vt:lpstr>PowerPoint Presentation</vt:lpstr>
      <vt:lpstr>PowerPoint Presentation</vt:lpstr>
      <vt:lpstr>Rainbow Response Conducted two surveys (2009 and 2013)</vt:lpstr>
      <vt:lpstr>Barriers to Seeking Services and Support</vt:lpstr>
      <vt:lpstr>Barriers to Seeking Services and Support</vt:lpstr>
      <vt:lpstr>Barriers to Seeking Services and Support</vt:lpstr>
      <vt:lpstr>Barriers to Seeking Services and Support</vt:lpstr>
      <vt:lpstr>What Can We do?</vt:lpstr>
      <vt:lpstr>What Can We do?</vt:lpstr>
      <vt:lpstr>What can we do?</vt:lpstr>
      <vt:lpstr>A Community Response to IPV in the LGBTQQ Communities</vt:lpstr>
      <vt:lpstr>Questions</vt:lpstr>
      <vt:lpstr>Rainbow Response Coalition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June Crenshaw</dc:creator>
  <cp:lastModifiedBy>June Crenshaw</cp:lastModifiedBy>
  <cp:revision>88</cp:revision>
  <dcterms:created xsi:type="dcterms:W3CDTF">2015-03-29T22:13:26Z</dcterms:created>
  <dcterms:modified xsi:type="dcterms:W3CDTF">2018-10-08T19:53:32Z</dcterms:modified>
</cp:coreProperties>
</file>